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C8B81C-262B-4AA3-AD77-F1E89F3DB941}" type="datetimeFigureOut">
              <a:rPr lang="en-US" smtClean="0"/>
              <a:pPr/>
              <a:t>2/22/2022</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078F4507-41E0-40A8-A897-71521A11E87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C8B81C-262B-4AA3-AD77-F1E89F3DB941}" type="datetimeFigureOut">
              <a:rPr lang="en-US" smtClean="0"/>
              <a:pPr/>
              <a:t>2/22/2022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C8B81C-262B-4AA3-AD77-F1E89F3DB941}" type="datetimeFigureOut">
              <a:rPr lang="en-US" smtClean="0"/>
              <a:pPr/>
              <a:t>2/22/2022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C8B81C-262B-4AA3-AD77-F1E89F3DB941}" type="datetimeFigureOut">
              <a:rPr lang="en-US" smtClean="0"/>
              <a:pPr/>
              <a:t>2/22/2022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C8B81C-262B-4AA3-AD77-F1E89F3DB941}" type="datetimeFigureOut">
              <a:rPr lang="en-US" smtClean="0"/>
              <a:pPr/>
              <a:t>2/22/2022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8F4507-41E0-40A8-A897-71521A11E87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C8B81C-262B-4AA3-AD77-F1E89F3DB941}" type="datetimeFigureOut">
              <a:rPr lang="en-US" smtClean="0"/>
              <a:pPr/>
              <a:t>2/22/2022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EC8B81C-262B-4AA3-AD77-F1E89F3DB941}" type="datetimeFigureOut">
              <a:rPr lang="en-US" smtClean="0"/>
              <a:pPr/>
              <a:t>2/22/2022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C8B81C-262B-4AA3-AD77-F1E89F3DB941}" type="datetimeFigureOut">
              <a:rPr lang="en-US" smtClean="0"/>
              <a:pPr/>
              <a:t>2/22/2022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8B81C-262B-4AA3-AD77-F1E89F3DB941}" type="datetimeFigureOut">
              <a:rPr lang="en-US" smtClean="0"/>
              <a:pPr/>
              <a:t>2/22/2022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C8B81C-262B-4AA3-AD77-F1E89F3DB941}" type="datetimeFigureOut">
              <a:rPr lang="en-US" smtClean="0"/>
              <a:pPr/>
              <a:t>2/22/2022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8F4507-41E0-40A8-A897-71521A11E87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C8B81C-262B-4AA3-AD77-F1E89F3DB941}" type="datetimeFigureOut">
              <a:rPr lang="en-US" smtClean="0"/>
              <a:pPr/>
              <a:t>2/22/2022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078F4507-41E0-40A8-A897-71521A11E870}"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C8B81C-262B-4AA3-AD77-F1E89F3DB941}" type="datetimeFigureOut">
              <a:rPr lang="en-US" smtClean="0"/>
              <a:pPr/>
              <a:t>2/22/2022</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8F4507-41E0-40A8-A897-71521A11E870}"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wikipedia.org/wiki/%E0%A4%A4%E0%A4%BE%E0%A4%AA%E0%A4%AE%E0%A4%BE%E0%A4%A8" TargetMode="External"/><Relationship Id="rId7" Type="http://schemas.openxmlformats.org/officeDocument/2006/relationships/hyperlink" Target="https://hi.wikipedia.org/wiki/%E0%A4%B6%E0%A4%BF%E0%A4%B2%E0%A4%BE%E0%A4%B0%E0%A4%B8" TargetMode="External"/><Relationship Id="rId2" Type="http://schemas.openxmlformats.org/officeDocument/2006/relationships/hyperlink" Target="https://hi.wikipedia.org/wiki/%E0%A4%8A%E0%A4%B0%E0%A5%8D%E0%A4%9C%E0%A4%BE" TargetMode="External"/><Relationship Id="rId1" Type="http://schemas.openxmlformats.org/officeDocument/2006/relationships/slideLayout" Target="../slideLayouts/slideLayout7.xml"/><Relationship Id="rId6" Type="http://schemas.openxmlformats.org/officeDocument/2006/relationships/hyperlink" Target="https://hi.wikipedia.org/wiki/%E0%A4%95%E0%A5%8B%E0%A4%AF%E0%A4%B2%E0%A4%BE" TargetMode="External"/><Relationship Id="rId5" Type="http://schemas.openxmlformats.org/officeDocument/2006/relationships/hyperlink" Target="https://hi.wikipedia.org/wiki/%E0%A4%B8%E0%A5%82%E0%A4%B0%E0%A5%8D%E0%A4%AF" TargetMode="External"/><Relationship Id="rId4" Type="http://schemas.openxmlformats.org/officeDocument/2006/relationships/hyperlink" Target="https://hi.wikipedia.org/wiki/%E0%A4%AD%E0%A5%8B%E0%A4%9C%E0%A4%A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PPT ON BASIC OF MECHANICAL AND ELECTRICAL ENGINEERING</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RAHUL SINGH YADAV</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571612"/>
            <a:ext cx="7715304" cy="3693319"/>
          </a:xfrm>
          <a:prstGeom prst="rect">
            <a:avLst/>
          </a:prstGeom>
        </p:spPr>
        <p:txBody>
          <a:bodyPr wrap="square">
            <a:spAutoFit/>
          </a:bodyPr>
          <a:lstStyle/>
          <a:p>
            <a:r>
              <a:rPr lang="hi-IN" b="1" dirty="0"/>
              <a:t>तंत्र या निकाय (</a:t>
            </a:r>
            <a:r>
              <a:rPr lang="en-IN" b="1" dirty="0"/>
              <a:t>System) :- </a:t>
            </a:r>
            <a:r>
              <a:rPr lang="hi-IN" dirty="0"/>
              <a:t>ऊष्मा गतिकी अध्ययन के लिए जिस वस्तु या भाग का चुनाव किया जाता है। वह तंत्र या निकाय कहलाता है। </a:t>
            </a:r>
          </a:p>
          <a:p>
            <a:r>
              <a:rPr lang="hi-IN" dirty="0"/>
              <a:t>इस तंत्र पर ताप दाब या अन्य कारकों के प्रभाव का ऊष्मागतिकी अध्ययन किया जाए तो वह भाग तंत्र या निकाय कहलाता है</a:t>
            </a:r>
            <a:r>
              <a:rPr lang="hi-IN" dirty="0" smtClean="0"/>
              <a:t>।</a:t>
            </a:r>
            <a:endParaRPr lang="en-US" dirty="0" smtClean="0"/>
          </a:p>
          <a:p>
            <a:r>
              <a:rPr lang="hi-IN" dirty="0"/>
              <a:t> </a:t>
            </a:r>
          </a:p>
          <a:p>
            <a:r>
              <a:rPr lang="hi-IN" b="1" dirty="0"/>
              <a:t>परिवेश :- </a:t>
            </a:r>
            <a:r>
              <a:rPr lang="hi-IN" dirty="0"/>
              <a:t>ऊष्मागतिकी अध्ययन में प्रयुक्त होने वाले भाग को छोड़कर शेष बचा हुआ संपूर्ण भाग परिवेश कहलाता है</a:t>
            </a:r>
            <a:r>
              <a:rPr lang="hi-IN" dirty="0" smtClean="0"/>
              <a:t>।</a:t>
            </a:r>
            <a:endParaRPr lang="en-US" dirty="0" smtClean="0"/>
          </a:p>
          <a:p>
            <a:r>
              <a:rPr lang="hi-IN" dirty="0"/>
              <a:t> </a:t>
            </a:r>
          </a:p>
          <a:p>
            <a:r>
              <a:rPr lang="hi-IN" b="1" dirty="0"/>
              <a:t>तंत्र के प्रकार :- </a:t>
            </a:r>
            <a:r>
              <a:rPr lang="hi-IN" dirty="0"/>
              <a:t>तंत्र तीन प्रकार के होते हैं। </a:t>
            </a:r>
          </a:p>
          <a:p>
            <a:r>
              <a:rPr lang="hi-IN" dirty="0"/>
              <a:t>खुला तंत्र (</a:t>
            </a:r>
            <a:r>
              <a:rPr lang="en-IN" dirty="0"/>
              <a:t>Open System)</a:t>
            </a:r>
          </a:p>
          <a:p>
            <a:r>
              <a:rPr lang="hi-IN" dirty="0"/>
              <a:t>बंद तंत्र (</a:t>
            </a:r>
            <a:r>
              <a:rPr lang="en-IN" dirty="0"/>
              <a:t>Closed System)</a:t>
            </a:r>
          </a:p>
          <a:p>
            <a:r>
              <a:rPr lang="hi-IN" dirty="0"/>
              <a:t>विलगित तंत्र (</a:t>
            </a:r>
            <a:r>
              <a:rPr lang="en-IN" dirty="0"/>
              <a:t>Isolated System)</a:t>
            </a:r>
          </a:p>
          <a:p>
            <a:endParaRPr lang="en-US" b="1" dirty="0" smtClean="0"/>
          </a:p>
        </p:txBody>
      </p:sp>
      <p:sp>
        <p:nvSpPr>
          <p:cNvPr id="3" name="Rectangle 2"/>
          <p:cNvSpPr/>
          <p:nvPr/>
        </p:nvSpPr>
        <p:spPr>
          <a:xfrm>
            <a:off x="3245130" y="857232"/>
            <a:ext cx="2653740" cy="707886"/>
          </a:xfrm>
          <a:prstGeom prst="rect">
            <a:avLst/>
          </a:prstGeom>
        </p:spPr>
        <p:txBody>
          <a:bodyPr wrap="square">
            <a:spAutoFit/>
          </a:bodyPr>
          <a:lstStyle/>
          <a:p>
            <a:pPr algn="ctr"/>
            <a:r>
              <a:rPr lang="hi-IN" sz="2000" b="1" dirty="0" smtClean="0"/>
              <a:t>तंत्र या निकाय (</a:t>
            </a:r>
            <a:r>
              <a:rPr lang="en-IN" sz="2000" b="1" dirty="0" smtClean="0"/>
              <a:t>System) </a:t>
            </a:r>
            <a:endParaRPr lang="en-IN"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357297"/>
            <a:ext cx="8001056" cy="1200329"/>
          </a:xfrm>
          <a:prstGeom prst="rect">
            <a:avLst/>
          </a:prstGeom>
        </p:spPr>
        <p:txBody>
          <a:bodyPr wrap="square">
            <a:spAutoFit/>
          </a:bodyPr>
          <a:lstStyle/>
          <a:p>
            <a:endParaRPr lang="en-US" b="1" dirty="0" smtClean="0"/>
          </a:p>
          <a:p>
            <a:r>
              <a:rPr lang="hi-IN" b="1" dirty="0" smtClean="0"/>
              <a:t>खुला तंत्र :-</a:t>
            </a:r>
            <a:r>
              <a:rPr lang="hi-IN" dirty="0" smtClean="0"/>
              <a:t> ऐसा तंत्र जिसमें निकाय तथा परिवेश के बीच पदार्थ तथा ऊष्मा का आदान-प्रदान हो सकता है खुला तंत्र कहलाता है। जैसे – खुले बिकर में जल का उबालना। </a:t>
            </a:r>
          </a:p>
        </p:txBody>
      </p:sp>
      <p:sp>
        <p:nvSpPr>
          <p:cNvPr id="3" name="Rectangle 2"/>
          <p:cNvSpPr/>
          <p:nvPr/>
        </p:nvSpPr>
        <p:spPr>
          <a:xfrm>
            <a:off x="3214678" y="857232"/>
            <a:ext cx="3071833" cy="646331"/>
          </a:xfrm>
          <a:prstGeom prst="rect">
            <a:avLst/>
          </a:prstGeom>
        </p:spPr>
        <p:txBody>
          <a:bodyPr wrap="square">
            <a:spAutoFit/>
          </a:bodyPr>
          <a:lstStyle/>
          <a:p>
            <a:pPr algn="ctr"/>
            <a:r>
              <a:rPr lang="hi-IN" b="1" dirty="0" smtClean="0"/>
              <a:t>खुला तंत्र</a:t>
            </a:r>
            <a:endParaRPr lang="en-US" b="1" dirty="0" smtClean="0"/>
          </a:p>
          <a:p>
            <a:pPr algn="ctr"/>
            <a:r>
              <a:rPr lang="en-US" b="1" dirty="0" smtClean="0"/>
              <a:t>Open System</a:t>
            </a:r>
            <a:r>
              <a:rPr lang="hi-IN" b="1" dirty="0" smtClean="0"/>
              <a:t> </a:t>
            </a:r>
            <a:endParaRPr lang="en-IN" dirty="0"/>
          </a:p>
        </p:txBody>
      </p:sp>
      <p:pic>
        <p:nvPicPr>
          <p:cNvPr id="20482" name="Picture 2" descr="Basic Terms And Concepts In Thermodynamics - Chemistry, Class 11,  Thermodynamics"/>
          <p:cNvPicPr>
            <a:picLocks noChangeAspect="1" noChangeArrowheads="1"/>
          </p:cNvPicPr>
          <p:nvPr/>
        </p:nvPicPr>
        <p:blipFill>
          <a:blip r:embed="rId2"/>
          <a:srcRect/>
          <a:stretch>
            <a:fillRect/>
          </a:stretch>
        </p:blipFill>
        <p:spPr bwMode="auto">
          <a:xfrm>
            <a:off x="928662" y="2857496"/>
            <a:ext cx="7500989" cy="321471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857224" y="1714488"/>
            <a:ext cx="7500990" cy="187743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2000" b="1" i="0" u="none" strike="noStrike" cap="none" normalizeH="0" baseline="0" dirty="0" smtClean="0">
                <a:ln>
                  <a:noFill/>
                </a:ln>
                <a:solidFill>
                  <a:srgbClr val="222222"/>
                </a:solidFill>
                <a:effectLst/>
                <a:latin typeface="-apple-system"/>
                <a:cs typeface="Mangal" pitchFamily="18" charset="0"/>
              </a:rPr>
              <a:t>बंद तंत्र </a:t>
            </a:r>
            <a:r>
              <a:rPr kumimoji="0" lang="en-US" sz="2000" i="0" u="none" strike="noStrike" cap="none" normalizeH="0" baseline="0" dirty="0" smtClean="0">
                <a:ln>
                  <a:noFill/>
                </a:ln>
                <a:solidFill>
                  <a:srgbClr val="222222"/>
                </a:solidFill>
                <a:effectLst/>
                <a:latin typeface="-apple-system"/>
                <a:cs typeface="Mangal" pitchFamily="18" charset="0"/>
              </a:rPr>
              <a:t>:-</a:t>
            </a:r>
            <a:r>
              <a:rPr kumimoji="0" lang="en-US" sz="2000" i="0" u="none" strike="noStrike" cap="none" normalizeH="0" baseline="0" dirty="0" smtClean="0">
                <a:ln>
                  <a:noFill/>
                </a:ln>
                <a:solidFill>
                  <a:srgbClr val="222222"/>
                </a:solidFill>
                <a:effectLst/>
                <a:latin typeface="-apple-system"/>
                <a:cs typeface="Arial" pitchFamily="34" charset="0"/>
              </a:rPr>
              <a:t> </a:t>
            </a:r>
            <a:r>
              <a:rPr kumimoji="0" lang="hi-IN" sz="2000" i="0" u="none" strike="noStrike" cap="none" normalizeH="0" baseline="0" dirty="0" smtClean="0">
                <a:ln>
                  <a:noFill/>
                </a:ln>
                <a:solidFill>
                  <a:srgbClr val="222222"/>
                </a:solidFill>
                <a:effectLst/>
                <a:latin typeface="-apple-system"/>
                <a:cs typeface="Mangal" pitchFamily="18" charset="0"/>
              </a:rPr>
              <a:t>ऐसा तंत्र जिसमें निकाय तथा परिवेश के बीच ऊष्मा का तो आदान</a:t>
            </a:r>
            <a:r>
              <a:rPr kumimoji="0" lang="en-US" sz="2000" i="0" u="none" strike="noStrike" cap="none" normalizeH="0" baseline="0" dirty="0" smtClean="0">
                <a:ln>
                  <a:noFill/>
                </a:ln>
                <a:solidFill>
                  <a:srgbClr val="222222"/>
                </a:solidFill>
                <a:effectLst/>
                <a:latin typeface="-apple-system"/>
                <a:cs typeface="Mangal" pitchFamily="18" charset="0"/>
              </a:rPr>
              <a:t>-</a:t>
            </a:r>
            <a:r>
              <a:rPr kumimoji="0" lang="hi-IN" sz="2000" i="0" u="none" strike="noStrike" cap="none" normalizeH="0" baseline="0" dirty="0" smtClean="0">
                <a:ln>
                  <a:noFill/>
                </a:ln>
                <a:solidFill>
                  <a:srgbClr val="222222"/>
                </a:solidFill>
                <a:effectLst/>
                <a:latin typeface="-apple-system"/>
                <a:cs typeface="Mangal" pitchFamily="18" charset="0"/>
              </a:rPr>
              <a:t>प्रदान हो सके लेकिन पदार्थ का आदान</a:t>
            </a:r>
            <a:r>
              <a:rPr kumimoji="0" lang="en-US" sz="2000" i="0" u="none" strike="noStrike" cap="none" normalizeH="0" baseline="0" dirty="0" smtClean="0">
                <a:ln>
                  <a:noFill/>
                </a:ln>
                <a:solidFill>
                  <a:srgbClr val="222222"/>
                </a:solidFill>
                <a:effectLst/>
                <a:latin typeface="-apple-system"/>
                <a:cs typeface="Mangal" pitchFamily="18" charset="0"/>
              </a:rPr>
              <a:t>-</a:t>
            </a:r>
            <a:r>
              <a:rPr kumimoji="0" lang="hi-IN" sz="2000" i="0" u="none" strike="noStrike" cap="none" normalizeH="0" baseline="0" dirty="0" smtClean="0">
                <a:ln>
                  <a:noFill/>
                </a:ln>
                <a:solidFill>
                  <a:srgbClr val="222222"/>
                </a:solidFill>
                <a:effectLst/>
                <a:latin typeface="-apple-system"/>
                <a:cs typeface="Mangal" pitchFamily="18" charset="0"/>
              </a:rPr>
              <a:t>प्रदान नहीं होता है। बंदतंत्र कहलाता है। जैसे</a:t>
            </a:r>
            <a:r>
              <a:rPr kumimoji="0" lang="en-US" sz="2000" i="0" u="none" strike="noStrike" cap="none" normalizeH="0" baseline="0" dirty="0" smtClean="0">
                <a:ln>
                  <a:noFill/>
                </a:ln>
                <a:solidFill>
                  <a:srgbClr val="222222"/>
                </a:solidFill>
                <a:effectLst/>
                <a:latin typeface="-apple-system"/>
                <a:cs typeface="Mangal" pitchFamily="18" charset="0"/>
              </a:rPr>
              <a:t>- </a:t>
            </a:r>
            <a:r>
              <a:rPr kumimoji="0" lang="hi-IN" sz="2000" i="0" u="none" strike="noStrike" cap="none" normalizeH="0" baseline="0" dirty="0" smtClean="0">
                <a:ln>
                  <a:noFill/>
                </a:ln>
                <a:solidFill>
                  <a:srgbClr val="222222"/>
                </a:solidFill>
                <a:effectLst/>
                <a:latin typeface="-apple-system"/>
                <a:cs typeface="Mangal" pitchFamily="18" charset="0"/>
              </a:rPr>
              <a:t>किसी बंद बीकर में अभिक्रिया का होना।</a:t>
            </a:r>
            <a:r>
              <a:rPr kumimoji="0" lang="en-US" sz="2000" i="0" u="none" strike="noStrike" cap="none" normalizeH="0" baseline="0" dirty="0" smtClean="0">
                <a:ln>
                  <a:noFill/>
                </a:ln>
                <a:solidFill>
                  <a:srgbClr val="222222"/>
                </a:solidFill>
                <a:effectLst/>
                <a:latin typeface="-apple-system"/>
                <a:cs typeface="Mangal" pitchFamily="18" charset="0"/>
              </a:rPr>
              <a:t> </a:t>
            </a:r>
            <a:endParaRPr kumimoji="0" lang="en-US" sz="120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smtClean="0">
                <a:ln>
                  <a:noFill/>
                </a:ln>
                <a:solidFill>
                  <a:srgbClr val="222222"/>
                </a:solidFill>
                <a:effectLst/>
                <a:latin typeface="-apple-system"/>
                <a:cs typeface="Arial" pitchFamily="34" charset="0"/>
              </a:rPr>
              <a:t/>
            </a:r>
            <a:br>
              <a:rPr kumimoji="0" lang="en-US" sz="2000" i="0" u="none" strike="noStrike" cap="none" normalizeH="0" baseline="0" dirty="0" smtClean="0">
                <a:ln>
                  <a:noFill/>
                </a:ln>
                <a:solidFill>
                  <a:srgbClr val="222222"/>
                </a:solidFill>
                <a:effectLst/>
                <a:latin typeface="-apple-system"/>
                <a:cs typeface="Arial" pitchFamily="34" charset="0"/>
              </a:rPr>
            </a:br>
            <a:endParaRPr kumimoji="0" lang="en-US" sz="360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214678" y="857232"/>
            <a:ext cx="2500330" cy="646331"/>
          </a:xfrm>
          <a:prstGeom prst="rect">
            <a:avLst/>
          </a:prstGeom>
        </p:spPr>
        <p:txBody>
          <a:bodyPr wrap="square">
            <a:spAutoFit/>
          </a:bodyPr>
          <a:lstStyle/>
          <a:p>
            <a:r>
              <a:rPr kumimoji="0" lang="en-US" b="1" i="0" u="none" strike="noStrike" cap="none" normalizeH="0" baseline="0" dirty="0" smtClean="0">
                <a:ln>
                  <a:noFill/>
                </a:ln>
                <a:solidFill>
                  <a:srgbClr val="222222"/>
                </a:solidFill>
                <a:effectLst/>
                <a:latin typeface="-apple-system"/>
                <a:cs typeface="Mangal" pitchFamily="18" charset="0"/>
              </a:rPr>
              <a:t>       </a:t>
            </a:r>
            <a:r>
              <a:rPr kumimoji="0" lang="hi-IN" b="1" i="0" u="none" strike="noStrike" cap="none" normalizeH="0" baseline="0" dirty="0" smtClean="0">
                <a:ln>
                  <a:noFill/>
                </a:ln>
                <a:solidFill>
                  <a:srgbClr val="222222"/>
                </a:solidFill>
                <a:effectLst/>
                <a:latin typeface="-apple-system"/>
                <a:cs typeface="Mangal" pitchFamily="18" charset="0"/>
              </a:rPr>
              <a:t>बंद तंत्र</a:t>
            </a:r>
            <a:endParaRPr kumimoji="0" lang="en-US" b="1" i="0" u="none" strike="noStrike" cap="none" normalizeH="0" baseline="0" dirty="0" smtClean="0">
              <a:ln>
                <a:noFill/>
              </a:ln>
              <a:solidFill>
                <a:srgbClr val="222222"/>
              </a:solidFill>
              <a:effectLst/>
              <a:latin typeface="-apple-system"/>
              <a:cs typeface="Mangal" pitchFamily="18" charset="0"/>
            </a:endParaRPr>
          </a:p>
          <a:p>
            <a:r>
              <a:rPr kumimoji="0" lang="en-US" b="1" i="0" u="none" strike="noStrike" cap="none" normalizeH="0" baseline="0" dirty="0" smtClean="0">
                <a:ln>
                  <a:noFill/>
                </a:ln>
                <a:solidFill>
                  <a:srgbClr val="222222"/>
                </a:solidFill>
                <a:effectLst/>
                <a:latin typeface="-apple-system"/>
                <a:cs typeface="Mangal" pitchFamily="18" charset="0"/>
              </a:rPr>
              <a:t> Closed System</a:t>
            </a:r>
            <a:r>
              <a:rPr kumimoji="0" lang="hi-IN" b="1" i="0" u="none" strike="noStrike" cap="none" normalizeH="0" baseline="0" dirty="0" smtClean="0">
                <a:ln>
                  <a:noFill/>
                </a:ln>
                <a:solidFill>
                  <a:srgbClr val="222222"/>
                </a:solidFill>
                <a:effectLst/>
                <a:latin typeface="-apple-system"/>
                <a:cs typeface="Mangal" pitchFamily="18" charset="0"/>
              </a:rPr>
              <a:t> </a:t>
            </a:r>
            <a:endParaRPr lang="en-IN" b="1" dirty="0"/>
          </a:p>
        </p:txBody>
      </p:sp>
      <p:pic>
        <p:nvPicPr>
          <p:cNvPr id="24579" name="Picture 3" descr="What is the difference between closed system and open system in  thermodynamics? - Quora"/>
          <p:cNvPicPr>
            <a:picLocks noChangeAspect="1" noChangeArrowheads="1"/>
          </p:cNvPicPr>
          <p:nvPr/>
        </p:nvPicPr>
        <p:blipFill>
          <a:blip r:embed="rId2"/>
          <a:srcRect/>
          <a:stretch>
            <a:fillRect/>
          </a:stretch>
        </p:blipFill>
        <p:spPr bwMode="auto">
          <a:xfrm>
            <a:off x="2214545" y="3143246"/>
            <a:ext cx="5786479" cy="292895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857364"/>
            <a:ext cx="7143800" cy="923330"/>
          </a:xfrm>
          <a:prstGeom prst="rect">
            <a:avLst/>
          </a:prstGeom>
        </p:spPr>
        <p:txBody>
          <a:bodyPr wrap="square">
            <a:spAutoFit/>
          </a:bodyPr>
          <a:lstStyle/>
          <a:p>
            <a:r>
              <a:rPr lang="hi-IN" b="1" dirty="0"/>
              <a:t>विलगित तंत्र :-</a:t>
            </a:r>
            <a:r>
              <a:rPr lang="hi-IN" dirty="0"/>
              <a:t> ऐसा तंत्र जिसमें निकाय तथा परिवेश के बीच ऊष्मा तथा पदार्थ दोनों का ही आदान-प्रदान न हो सके विलगित तंत्र कहलाता है। जैसे – ऊष्मा धारिता, आंतरिक ऊर्जा आदि। </a:t>
            </a:r>
            <a:endParaRPr lang="en-IN" dirty="0"/>
          </a:p>
        </p:txBody>
      </p:sp>
      <p:sp>
        <p:nvSpPr>
          <p:cNvPr id="3" name="Rectangle 2"/>
          <p:cNvSpPr/>
          <p:nvPr/>
        </p:nvSpPr>
        <p:spPr>
          <a:xfrm>
            <a:off x="3765528" y="1071546"/>
            <a:ext cx="1878041" cy="646331"/>
          </a:xfrm>
          <a:prstGeom prst="rect">
            <a:avLst/>
          </a:prstGeom>
        </p:spPr>
        <p:txBody>
          <a:bodyPr wrap="square">
            <a:spAutoFit/>
          </a:bodyPr>
          <a:lstStyle/>
          <a:p>
            <a:r>
              <a:rPr lang="hi-IN" b="1" dirty="0" smtClean="0"/>
              <a:t>विलगित तंत्र </a:t>
            </a:r>
            <a:endParaRPr lang="en-US" b="1" dirty="0"/>
          </a:p>
          <a:p>
            <a:r>
              <a:rPr lang="en-US" b="1" dirty="0" smtClean="0"/>
              <a:t>Isolated System</a:t>
            </a:r>
            <a:endParaRPr lang="en-IN" dirty="0"/>
          </a:p>
        </p:txBody>
      </p:sp>
      <p:pic>
        <p:nvPicPr>
          <p:cNvPr id="25602" name="Picture 2" descr="Thermodynamics Chemistry Stock Illustrations – 52 Thermodynamics Chemistry  Stock Illustrations, Vectors &amp; Clipart - Dreamstime"/>
          <p:cNvPicPr>
            <a:picLocks noChangeAspect="1" noChangeArrowheads="1"/>
          </p:cNvPicPr>
          <p:nvPr/>
        </p:nvPicPr>
        <p:blipFill>
          <a:blip r:embed="rId2"/>
          <a:srcRect/>
          <a:stretch>
            <a:fillRect/>
          </a:stretch>
        </p:blipFill>
        <p:spPr bwMode="auto">
          <a:xfrm>
            <a:off x="500034" y="2928934"/>
            <a:ext cx="8215370" cy="371477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download.jpg"/>
          <p:cNvPicPr>
            <a:picLocks noGrp="1" noChangeAspect="1"/>
          </p:cNvPicPr>
          <p:nvPr>
            <p:ph idx="1"/>
          </p:nvPr>
        </p:nvPicPr>
        <p:blipFill>
          <a:blip r:embed="rId2"/>
          <a:stretch>
            <a:fillRect/>
          </a:stretch>
        </p:blipFill>
        <p:spPr>
          <a:xfrm>
            <a:off x="428596" y="357166"/>
            <a:ext cx="8501122" cy="598252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142984"/>
            <a:ext cx="8929718" cy="4616648"/>
          </a:xfrm>
          <a:prstGeom prst="rect">
            <a:avLst/>
          </a:prstGeom>
        </p:spPr>
        <p:txBody>
          <a:bodyPr wrap="square">
            <a:spAutoFit/>
          </a:bodyPr>
          <a:lstStyle/>
          <a:p>
            <a:r>
              <a:rPr lang="hi-IN" b="1" dirty="0"/>
              <a:t>ऊष्मा</a:t>
            </a:r>
            <a:r>
              <a:rPr lang="hi-IN" dirty="0"/>
              <a:t> (</a:t>
            </a:r>
            <a:r>
              <a:rPr lang="en-IN" dirty="0"/>
              <a:t>heat) </a:t>
            </a:r>
            <a:r>
              <a:rPr lang="hi-IN" dirty="0"/>
              <a:t>या </a:t>
            </a:r>
            <a:r>
              <a:rPr lang="hi-IN" b="1" dirty="0"/>
              <a:t>ऊष्मीय ऊर्जा</a:t>
            </a:r>
            <a:r>
              <a:rPr lang="hi-IN" dirty="0"/>
              <a:t> (</a:t>
            </a:r>
            <a:r>
              <a:rPr lang="en-IN" dirty="0"/>
              <a:t>heat energy), </a:t>
            </a:r>
            <a:r>
              <a:rPr lang="hi-IN" dirty="0">
                <a:solidFill>
                  <a:schemeClr val="tx1">
                    <a:lumMod val="95000"/>
                    <a:lumOff val="5000"/>
                  </a:schemeClr>
                </a:solidFill>
                <a:hlinkClick r:id="rId2" tooltip="ऊर्जा"/>
              </a:rPr>
              <a:t>ऊर्जा</a:t>
            </a:r>
            <a:r>
              <a:rPr lang="hi-IN" dirty="0"/>
              <a:t> का एक रूप है जो </a:t>
            </a:r>
            <a:r>
              <a:rPr lang="hi-IN" dirty="0">
                <a:hlinkClick r:id="rId3" tooltip="तापमान"/>
              </a:rPr>
              <a:t>ताप</a:t>
            </a:r>
            <a:r>
              <a:rPr lang="hi-IN" dirty="0"/>
              <a:t> के कारण होता है। ऊर्जा के अन्य रूपों की तरह ऊष्मा का भी प्रवाह होता है। किसी पदार्थ के गर्म या ठंडे होने के कारण उसमें जो ऊर्जा होती है उसे उसकी ऊष्मीय ऊर्जा कहते हैं। अन्य ऊर्जा की तरह इसका मात्रक भी जूल (</a:t>
            </a:r>
            <a:r>
              <a:rPr lang="en-IN" dirty="0"/>
              <a:t>Joule) </a:t>
            </a:r>
            <a:r>
              <a:rPr lang="hi-IN" dirty="0"/>
              <a:t>होता है पर इसे कैलोरी (</a:t>
            </a:r>
            <a:r>
              <a:rPr lang="en-IN" dirty="0"/>
              <a:t>Calorie) </a:t>
            </a:r>
            <a:r>
              <a:rPr lang="hi-IN" dirty="0"/>
              <a:t>में भी व्यक्त करते हैं।</a:t>
            </a:r>
          </a:p>
          <a:p>
            <a:r>
              <a:rPr lang="hi-IN" dirty="0"/>
              <a:t>ऊष्मा,एक वस्तु से दूसरी वस्तु में कुछ प्रकार के ऊष्मीय अन्तर्क्रियाओं (</a:t>
            </a:r>
            <a:r>
              <a:rPr lang="en-IN" dirty="0"/>
              <a:t>thermal interactions) </a:t>
            </a:r>
            <a:r>
              <a:rPr lang="hi-IN" dirty="0"/>
              <a:t>के द्वारा स्थानान्तरित होती है। उदाहरण के लिए अधिक </a:t>
            </a:r>
            <a:r>
              <a:rPr lang="hi-IN" dirty="0">
                <a:hlinkClick r:id="rId3" tooltip="तापमान"/>
              </a:rPr>
              <a:t>ताप</a:t>
            </a:r>
            <a:r>
              <a:rPr lang="hi-IN" dirty="0"/>
              <a:t> वाली कोई लोहे की छड़ पानी में डाली जाय तो छड़ से जल में ऊष्मीय ऊर्जा का स्थानान्तरण होगा। पूरे ब्रह्माण्ड में ऊष्मा की महती भूमिका है। उष्मा की प्रकृति का अध्ययन तथा पदार्थों पर उसका प्रभाव जितना मानव हित से संबंधित है उतना कदाचित् और कोई वैज्ञानिक विषय नहीं। उष्मा से प्राणिमात्र का </a:t>
            </a:r>
            <a:r>
              <a:rPr lang="hi-IN" dirty="0">
                <a:hlinkClick r:id="rId4" tooltip="भोजन"/>
              </a:rPr>
              <a:t>भोजन</a:t>
            </a:r>
            <a:r>
              <a:rPr lang="hi-IN" dirty="0"/>
              <a:t> बनता है। वसन्त ऋतु के आगमन पर उष्मा के प्रभाव से ही कली खिलकर फूल हो जाती है तथा वनस्पति क्षेत्र में एक नए जीवन का संचार होता है। इसी के प्रभाव से अंडे से बच्चा बनता है। इन कारणों से यह कोई आश्चर्य की बात नहीं कि पुरातन काल में इस बलवान्, प्रभावशील तथा उपयोगी अभिकर्ता से मानव प्रभावित हुआ तथा उसकी पूजा-अर्चना करने लगा। कदाचित् इसी कारण मानव ने </a:t>
            </a:r>
            <a:r>
              <a:rPr lang="hi-IN" dirty="0">
                <a:hlinkClick r:id="rId5" tooltip="सूर्य"/>
              </a:rPr>
              <a:t>सूर्य</a:t>
            </a:r>
            <a:r>
              <a:rPr lang="hi-IN" dirty="0"/>
              <a:t> की पूजा की। पृथ्वी पर उष्मा के लगभग संपूर्ण महत्वपूर्ण प्रभावों का स्रोत सूर्य है। </a:t>
            </a:r>
            <a:r>
              <a:rPr lang="hi-IN" dirty="0">
                <a:hlinkClick r:id="rId6" tooltip="कोयला"/>
              </a:rPr>
              <a:t>कोयला</a:t>
            </a:r>
            <a:r>
              <a:rPr lang="hi-IN" dirty="0"/>
              <a:t>, और </a:t>
            </a:r>
            <a:r>
              <a:rPr lang="hi-IN" dirty="0">
                <a:hlinkClick r:id="rId7" tooltip="शिलारस"/>
              </a:rPr>
              <a:t>पेट्रोलियम</a:t>
            </a:r>
            <a:r>
              <a:rPr lang="hi-IN" dirty="0"/>
              <a:t>, जिनसे हमें उष्मा प्राप्त होती है, प्राचीन युगों से संचित धूप का प्रतिनिधित्व करते हैं।</a:t>
            </a:r>
          </a:p>
        </p:txBody>
      </p:sp>
      <p:sp>
        <p:nvSpPr>
          <p:cNvPr id="4" name="Rectangle 3"/>
          <p:cNvSpPr/>
          <p:nvPr/>
        </p:nvSpPr>
        <p:spPr>
          <a:xfrm>
            <a:off x="3857620" y="714356"/>
            <a:ext cx="1071570" cy="954107"/>
          </a:xfrm>
          <a:prstGeom prst="rect">
            <a:avLst/>
          </a:prstGeom>
        </p:spPr>
        <p:txBody>
          <a:bodyPr wrap="square">
            <a:spAutoFit/>
          </a:bodyPr>
          <a:lstStyle/>
          <a:p>
            <a:r>
              <a:rPr lang="hi-IN" sz="2800" b="1" dirty="0" smtClean="0"/>
              <a:t>ऊष्मा</a:t>
            </a:r>
            <a:r>
              <a:rPr lang="hi-IN" sz="2800" dirty="0" smtClean="0"/>
              <a:t> </a:t>
            </a:r>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857364"/>
            <a:ext cx="8215370" cy="923330"/>
          </a:xfrm>
          <a:prstGeom prst="rect">
            <a:avLst/>
          </a:prstGeom>
        </p:spPr>
        <p:txBody>
          <a:bodyPr wrap="square">
            <a:spAutoFit/>
          </a:bodyPr>
          <a:lstStyle/>
          <a:p>
            <a:r>
              <a:rPr lang="hi-IN" dirty="0"/>
              <a:t>ऊष्मागतिकी(</a:t>
            </a:r>
            <a:r>
              <a:rPr lang="en-IN" dirty="0"/>
              <a:t>Thermodynamic)</a:t>
            </a:r>
            <a:r>
              <a:rPr lang="hi-IN" dirty="0"/>
              <a:t>भौतिक विज्ञान की वह शाखा है जिसके अंतर्गत हम उष्मीय ऊर्जा का यात्रिक ऊर्जा, रासायनिक ऊर्जा और विद्युत ऊर्जा आदि के साथ संबंध ज्ञात करते हैं</a:t>
            </a:r>
            <a:endParaRPr lang="en-IN" dirty="0"/>
          </a:p>
        </p:txBody>
      </p:sp>
      <p:sp>
        <p:nvSpPr>
          <p:cNvPr id="3" name="Rectangle 2"/>
          <p:cNvSpPr/>
          <p:nvPr/>
        </p:nvSpPr>
        <p:spPr>
          <a:xfrm>
            <a:off x="2928281" y="928670"/>
            <a:ext cx="3287438" cy="707886"/>
          </a:xfrm>
          <a:prstGeom prst="rect">
            <a:avLst/>
          </a:prstGeom>
        </p:spPr>
        <p:txBody>
          <a:bodyPr wrap="square">
            <a:spAutoFit/>
          </a:bodyPr>
          <a:lstStyle/>
          <a:p>
            <a:r>
              <a:rPr lang="en-US" sz="2000" b="1" dirty="0" smtClean="0"/>
              <a:t>      </a:t>
            </a:r>
            <a:r>
              <a:rPr lang="hi-IN" sz="2000" b="1" dirty="0" smtClean="0"/>
              <a:t>ऊष्मागतिकी</a:t>
            </a:r>
            <a:r>
              <a:rPr lang="en-US" sz="2000" b="1" dirty="0" smtClean="0"/>
              <a:t> </a:t>
            </a:r>
            <a:r>
              <a:rPr lang="hi-IN" sz="2000" b="1" dirty="0" smtClean="0"/>
              <a:t>(</a:t>
            </a:r>
            <a:r>
              <a:rPr lang="en-IN" sz="2000" b="1" dirty="0" smtClean="0"/>
              <a:t>Thermodynamic</a:t>
            </a:r>
            <a:r>
              <a:rPr lang="en-IN" b="1" dirty="0" smtClean="0"/>
              <a:t>)</a:t>
            </a:r>
            <a:endParaRPr lang="en-IN" dirty="0"/>
          </a:p>
        </p:txBody>
      </p:sp>
      <p:sp>
        <p:nvSpPr>
          <p:cNvPr id="4" name="Rectangle 3"/>
          <p:cNvSpPr/>
          <p:nvPr/>
        </p:nvSpPr>
        <p:spPr>
          <a:xfrm>
            <a:off x="3071802" y="3214686"/>
            <a:ext cx="3137141" cy="707886"/>
          </a:xfrm>
          <a:prstGeom prst="rect">
            <a:avLst/>
          </a:prstGeom>
        </p:spPr>
        <p:txBody>
          <a:bodyPr wrap="none">
            <a:spAutoFit/>
          </a:bodyPr>
          <a:lstStyle/>
          <a:p>
            <a:r>
              <a:rPr lang="en-US" b="1" dirty="0" smtClean="0"/>
              <a:t>  </a:t>
            </a:r>
            <a:r>
              <a:rPr lang="hi-IN" sz="2000" b="1" dirty="0" smtClean="0"/>
              <a:t>ऊष्मागतिकी </a:t>
            </a:r>
            <a:r>
              <a:rPr lang="hi-IN" sz="2000" b="1" dirty="0"/>
              <a:t>का</a:t>
            </a:r>
            <a:r>
              <a:rPr lang="hi-IN" sz="2000" dirty="0"/>
              <a:t> </a:t>
            </a:r>
            <a:r>
              <a:rPr lang="hi-IN" sz="2000" b="1" dirty="0" smtClean="0"/>
              <a:t>नियम</a:t>
            </a:r>
            <a:endParaRPr lang="en-US" sz="2000" b="1" dirty="0" smtClean="0"/>
          </a:p>
          <a:p>
            <a:r>
              <a:rPr lang="en-US" sz="2000" b="1" dirty="0" smtClean="0"/>
              <a:t> law of Thermodynamics</a:t>
            </a:r>
            <a:endParaRPr lang="en-IN" sz="2000" dirty="0"/>
          </a:p>
        </p:txBody>
      </p:sp>
      <p:sp>
        <p:nvSpPr>
          <p:cNvPr id="5" name="Rectangle 4"/>
          <p:cNvSpPr/>
          <p:nvPr/>
        </p:nvSpPr>
        <p:spPr>
          <a:xfrm>
            <a:off x="428596" y="4143379"/>
            <a:ext cx="8215370" cy="1754326"/>
          </a:xfrm>
          <a:prstGeom prst="rect">
            <a:avLst/>
          </a:prstGeom>
        </p:spPr>
        <p:txBody>
          <a:bodyPr wrap="square">
            <a:spAutoFit/>
          </a:bodyPr>
          <a:lstStyle/>
          <a:p>
            <a:r>
              <a:rPr lang="hi-IN" b="1" dirty="0"/>
              <a:t>ऊष्मागतिकी का 0वा नियम </a:t>
            </a:r>
            <a:r>
              <a:rPr lang="en-US" b="1" dirty="0"/>
              <a:t>(</a:t>
            </a:r>
            <a:r>
              <a:rPr lang="en-IN" b="1" dirty="0" err="1" smtClean="0"/>
              <a:t>Zeroth</a:t>
            </a:r>
            <a:r>
              <a:rPr lang="en-IN" b="1" dirty="0" smtClean="0"/>
              <a:t> </a:t>
            </a:r>
            <a:r>
              <a:rPr lang="en-IN" b="1" dirty="0"/>
              <a:t>law </a:t>
            </a:r>
            <a:r>
              <a:rPr lang="en-IN" b="1" dirty="0" smtClean="0"/>
              <a:t>of thermodynamics)</a:t>
            </a:r>
            <a:endParaRPr lang="en-IN" b="1" dirty="0"/>
          </a:p>
          <a:p>
            <a:r>
              <a:rPr lang="hi-IN" dirty="0"/>
              <a:t>यदि कोई दो सिस्टम किसी और सिस्टम के साथ थर्मल एक्विलिब्रियम (संतुलन) में है तो वे दोनों सिस्टम भी एक दूसरे के साथ भी थर्मल एक्विलिब्रियम में हैं।</a:t>
            </a:r>
          </a:p>
          <a:p>
            <a:r>
              <a:rPr lang="hi-IN" dirty="0"/>
              <a:t>यानी यदि दो सिस्टम्स को एक ऐसी कड़ी से जोड़ा जाए जो केवल ऊष्मा को ही प्रवेश करने दे, और फिर भी दोनों सिस्टम्स में कोई बदलाव न हों, तो वे थर्मल एक्विलिब्रियम में कहलाएँगे</a:t>
            </a:r>
            <a:r>
              <a:rPr lang="hi-IN" dirty="0" smtClean="0"/>
              <a:t>।</a:t>
            </a:r>
            <a:endParaRPr lang="hi-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857232"/>
            <a:ext cx="7929618" cy="2308324"/>
          </a:xfrm>
          <a:prstGeom prst="rect">
            <a:avLst/>
          </a:prstGeom>
        </p:spPr>
        <p:txBody>
          <a:bodyPr wrap="square">
            <a:spAutoFit/>
          </a:bodyPr>
          <a:lstStyle/>
          <a:p>
            <a:r>
              <a:rPr lang="hi-IN" dirty="0" smtClean="0"/>
              <a:t>फ्रिज के अंदर रखा खाना फ्रिज की हवा के साथ थर्मल एक्विलिब्रियम में होता है, क्योंकि खाने की, और हवा की ऊष्मा में कोई परिवर्तन नहीं आता।</a:t>
            </a:r>
          </a:p>
          <a:p>
            <a:r>
              <a:rPr lang="hi-IN" dirty="0" smtClean="0"/>
              <a:t>गणितीय भाषा में, यदि सिस्टम </a:t>
            </a:r>
            <a:r>
              <a:rPr lang="en-IN" dirty="0" smtClean="0"/>
              <a:t>A </a:t>
            </a:r>
            <a:r>
              <a:rPr lang="hi-IN" dirty="0" smtClean="0"/>
              <a:t>सिस्टम </a:t>
            </a:r>
            <a:r>
              <a:rPr lang="en-IN" dirty="0" smtClean="0"/>
              <a:t>C </a:t>
            </a:r>
            <a:r>
              <a:rPr lang="hi-IN" dirty="0" smtClean="0"/>
              <a:t>से थर्मल एक्विलिब्रियम में है और सिस्टम </a:t>
            </a:r>
            <a:r>
              <a:rPr lang="en-IN" dirty="0" smtClean="0"/>
              <a:t>B </a:t>
            </a:r>
            <a:r>
              <a:rPr lang="hi-IN" dirty="0" smtClean="0"/>
              <a:t>सिस्टम </a:t>
            </a:r>
            <a:r>
              <a:rPr lang="en-IN" dirty="0" smtClean="0"/>
              <a:t>C </a:t>
            </a:r>
            <a:r>
              <a:rPr lang="hi-IN" dirty="0" smtClean="0"/>
              <a:t>से थर्मल एक्विलिब्रियम में है, तो </a:t>
            </a:r>
            <a:r>
              <a:rPr lang="en-IN" dirty="0" smtClean="0"/>
              <a:t>A </a:t>
            </a:r>
            <a:r>
              <a:rPr lang="hi-IN" dirty="0" smtClean="0"/>
              <a:t>और </a:t>
            </a:r>
            <a:r>
              <a:rPr lang="en-IN" dirty="0" smtClean="0"/>
              <a:t>B </a:t>
            </a:r>
            <a:r>
              <a:rPr lang="hi-IN" dirty="0" smtClean="0"/>
              <a:t>भी थर्मल एक्विलिब्रियम में है, जो है – यदि </a:t>
            </a:r>
            <a:r>
              <a:rPr lang="en-IN" dirty="0" smtClean="0"/>
              <a:t>A = C </a:t>
            </a:r>
            <a:r>
              <a:rPr lang="hi-IN" dirty="0" smtClean="0"/>
              <a:t>और </a:t>
            </a:r>
            <a:r>
              <a:rPr lang="en-IN" dirty="0" smtClean="0"/>
              <a:t>B = C, </a:t>
            </a:r>
            <a:r>
              <a:rPr lang="hi-IN" dirty="0" smtClean="0"/>
              <a:t>तब </a:t>
            </a:r>
            <a:r>
              <a:rPr lang="en-IN" dirty="0" smtClean="0"/>
              <a:t>A = B।</a:t>
            </a:r>
          </a:p>
          <a:p>
            <a:r>
              <a:rPr lang="hi-IN" dirty="0" smtClean="0"/>
              <a:t>मैक्सवेल में सरल शब्दों में कहा कि “हर तरह की ऊष्मा एक जैसी है”। यहां, तीनो सिस्टम्स का तापमान एक समान होता है। जिससे कि अगर ये तीनो एक दूसरे को छू भी ले, तो भी कोई ऊष्मा नहीं बहेगी।</a:t>
            </a:r>
            <a:endParaRPr lang="hi-IN" dirty="0"/>
          </a:p>
        </p:txBody>
      </p:sp>
      <p:sp>
        <p:nvSpPr>
          <p:cNvPr id="3" name="Rectangle 2"/>
          <p:cNvSpPr/>
          <p:nvPr/>
        </p:nvSpPr>
        <p:spPr>
          <a:xfrm>
            <a:off x="357158" y="3143248"/>
            <a:ext cx="8143932" cy="3693319"/>
          </a:xfrm>
          <a:prstGeom prst="rect">
            <a:avLst/>
          </a:prstGeom>
        </p:spPr>
        <p:txBody>
          <a:bodyPr wrap="square">
            <a:spAutoFit/>
          </a:bodyPr>
          <a:lstStyle/>
          <a:p>
            <a:r>
              <a:rPr lang="hi-IN" dirty="0"/>
              <a:t>ऊष्मप्रवैगिकी (थर्मोडाइनैमिक्स) के तीनों कानून पहले ही दिए जा चुके थे। परंतु वैज्ञानिकों को अब भी इन मे कुछ अधूरा लग रहा था। फिर आई यह थर्मल एक्विलिब्रियम की संकल्पना।</a:t>
            </a:r>
          </a:p>
          <a:p>
            <a:r>
              <a:rPr lang="hi-IN" dirty="0"/>
              <a:t>इस कानून से तापमान से संदर्भ में जानकारी मिलती है। यह तापमान की लरिभाषा बताता है। कानून में तापमान का कोई उल्लेख नहीं, पर यह बात स्वयं ही स्पष्ट है। किसी भी वस्तु के तापमान को मापा जा सकता है। तापमान वस्तुओं की मौलिक विशेषता है।</a:t>
            </a:r>
          </a:p>
          <a:p>
            <a:r>
              <a:rPr lang="hi-IN" dirty="0"/>
              <a:t>क्योंकि यह लॉ बाकी कानूनों पर अधिक्रमण कर रहा था, और एक बुनियादी विषय को समझा रहा था, इसे चौथा कानून नही कह सकते थे। और इसे पहला(1</a:t>
            </a:r>
            <a:r>
              <a:rPr lang="en-IN" dirty="0" err="1"/>
              <a:t>st</a:t>
            </a:r>
            <a:r>
              <a:rPr lang="en-IN" dirty="0"/>
              <a:t>) </a:t>
            </a:r>
            <a:r>
              <a:rPr lang="hi-IN" dirty="0"/>
              <a:t>कानून कहने के किए यदि बाकियों की संख्या बदली जाती </a:t>
            </a:r>
            <a:r>
              <a:rPr lang="hi-IN" dirty="0" smtClean="0"/>
              <a:t>(जो </a:t>
            </a:r>
            <a:r>
              <a:rPr lang="hi-IN" dirty="0"/>
              <a:t>पहले ही प्रख्यात हो चुके थे ) तो इससे कई समस्याएँ और उलझने हो जाती।</a:t>
            </a:r>
          </a:p>
          <a:p>
            <a:r>
              <a:rPr lang="hi-IN" dirty="0"/>
              <a:t>अंततः, “राल्फ फाउलर” द्वारा ये सुझाया गया कि इसे ज़िरोथ (0</a:t>
            </a:r>
            <a:r>
              <a:rPr lang="en-IN" dirty="0" err="1"/>
              <a:t>th</a:t>
            </a:r>
            <a:r>
              <a:rPr lang="en-IN" dirty="0"/>
              <a:t>) </a:t>
            </a:r>
            <a:r>
              <a:rPr lang="hi-IN" dirty="0"/>
              <a:t>कानून कहा जाएगा।</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zeroth law of thermodynamics in hindi"/>
          <p:cNvPicPr>
            <a:picLocks noChangeAspect="1" noChangeArrowheads="1"/>
          </p:cNvPicPr>
          <p:nvPr/>
        </p:nvPicPr>
        <p:blipFill>
          <a:blip r:embed="rId2"/>
          <a:srcRect/>
          <a:stretch>
            <a:fillRect/>
          </a:stretch>
        </p:blipFill>
        <p:spPr bwMode="auto">
          <a:xfrm>
            <a:off x="155574" y="2285992"/>
            <a:ext cx="8416953" cy="4214842"/>
          </a:xfrm>
          <a:prstGeom prst="rect">
            <a:avLst/>
          </a:prstGeom>
          <a:noFill/>
        </p:spPr>
      </p:pic>
      <p:sp>
        <p:nvSpPr>
          <p:cNvPr id="3" name="Rectangle 2"/>
          <p:cNvSpPr/>
          <p:nvPr/>
        </p:nvSpPr>
        <p:spPr>
          <a:xfrm>
            <a:off x="2286000" y="1357299"/>
            <a:ext cx="4572000" cy="646331"/>
          </a:xfrm>
          <a:prstGeom prst="rect">
            <a:avLst/>
          </a:prstGeom>
        </p:spPr>
        <p:txBody>
          <a:bodyPr wrap="square">
            <a:spAutoFit/>
          </a:bodyPr>
          <a:lstStyle/>
          <a:p>
            <a:r>
              <a:rPr lang="hi-IN" b="1" dirty="0" smtClean="0"/>
              <a:t>ऊष्मागतिकी का 0वा नियम (</a:t>
            </a:r>
            <a:r>
              <a:rPr lang="en-IN" b="1" dirty="0" err="1" smtClean="0"/>
              <a:t>Zeroth</a:t>
            </a:r>
            <a:r>
              <a:rPr lang="en-IN" b="1" dirty="0" smtClean="0"/>
              <a:t> law of thermodynamics</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0298" y="857232"/>
            <a:ext cx="5214974" cy="1200329"/>
          </a:xfrm>
          <a:prstGeom prst="rect">
            <a:avLst/>
          </a:prstGeom>
        </p:spPr>
        <p:txBody>
          <a:bodyPr wrap="square">
            <a:spAutoFit/>
          </a:bodyPr>
          <a:lstStyle/>
          <a:p>
            <a:r>
              <a:rPr lang="en-US" b="1" dirty="0" smtClean="0"/>
              <a:t>     </a:t>
            </a:r>
            <a:r>
              <a:rPr lang="hi-IN" sz="2400" b="1" dirty="0" smtClean="0"/>
              <a:t>ऊष्मागतिकी </a:t>
            </a:r>
            <a:r>
              <a:rPr lang="hi-IN" sz="2400" b="1" dirty="0"/>
              <a:t>का प्रथम </a:t>
            </a:r>
            <a:r>
              <a:rPr lang="hi-IN" sz="2400" b="1" dirty="0" smtClean="0"/>
              <a:t>नियम</a:t>
            </a:r>
            <a:endParaRPr lang="en-US" sz="2400" b="1" dirty="0" smtClean="0"/>
          </a:p>
          <a:p>
            <a:r>
              <a:rPr lang="en-IN" sz="2400" b="1" dirty="0" smtClean="0"/>
              <a:t> First </a:t>
            </a:r>
            <a:r>
              <a:rPr lang="en-IN" sz="2400" b="1" dirty="0"/>
              <a:t>law of </a:t>
            </a:r>
            <a:r>
              <a:rPr lang="en-IN" sz="2400" b="1" dirty="0" smtClean="0"/>
              <a:t>Thermodynamics</a:t>
            </a:r>
            <a:r>
              <a:rPr lang="en-IN" sz="2400" b="1" dirty="0"/>
              <a:t> </a:t>
            </a:r>
          </a:p>
          <a:p>
            <a:r>
              <a:rPr lang="hi-IN" sz="2400" b="1" dirty="0"/>
              <a:t> </a:t>
            </a:r>
          </a:p>
        </p:txBody>
      </p:sp>
      <p:sp>
        <p:nvSpPr>
          <p:cNvPr id="3" name="Rectangle 2"/>
          <p:cNvSpPr/>
          <p:nvPr/>
        </p:nvSpPr>
        <p:spPr>
          <a:xfrm>
            <a:off x="785786" y="1785926"/>
            <a:ext cx="7358114" cy="3416320"/>
          </a:xfrm>
          <a:prstGeom prst="rect">
            <a:avLst/>
          </a:prstGeom>
        </p:spPr>
        <p:txBody>
          <a:bodyPr wrap="square">
            <a:spAutoFit/>
          </a:bodyPr>
          <a:lstStyle/>
          <a:p>
            <a:r>
              <a:rPr lang="hi-IN" dirty="0"/>
              <a:t>पहला नियम लॉ ऑफ कंज़र्वेशन ऑफ एनर्जी (ऊर्जा का संरक्षण) का एक अनुकूलन है। लॉ ऑफ कंज़र्वेशन कहता है कि किसी पृथक सिस्टम की ऊर्जा कभी बदलती नहीं। वह हमेशा उतनी ही रहती है।</a:t>
            </a:r>
          </a:p>
          <a:p>
            <a:r>
              <a:rPr lang="hi-IN" dirty="0"/>
              <a:t>ऊर्जा को बनाया या नष्ट नहीं किया जा सकता। उसे सिर्फ एक तरह से दूसरे तरह की ऊर्जा में परिवर्तित किया जा सकता है। जैसे किसी धनुष बाण में धनुष की स्थितिज ऊर्जा को बाण की गतिज ऊर्जा में परिवतिर्त करते हैं।</a:t>
            </a:r>
          </a:p>
          <a:p>
            <a:r>
              <a:rPr lang="hi-IN" dirty="0"/>
              <a:t>हर वस्तु या पदार्थ की एक इंटरनल एनर्जी ( आंतरिक ऊर्जा ) होती है। सिस्टम की आंतरिक ऊर्जा में बदलाव उस सिस्टम में जाने वाली वाली तथा उससे निकलने वाली सभी ऊर्जाओं का मेल होता है।</a:t>
            </a:r>
          </a:p>
          <a:p>
            <a:r>
              <a:rPr lang="hi-IN" dirty="0"/>
              <a:t>यदि </a:t>
            </a:r>
            <a:r>
              <a:rPr lang="en-IN" dirty="0"/>
              <a:t>U </a:t>
            </a:r>
            <a:r>
              <a:rPr lang="hi-IN" dirty="0"/>
              <a:t>इंटरनल एनर्जी ( आंतरिक ऊर्जा ) है, </a:t>
            </a:r>
            <a:r>
              <a:rPr lang="en-IN" dirty="0"/>
              <a:t>W </a:t>
            </a:r>
            <a:r>
              <a:rPr lang="hi-IN" dirty="0"/>
              <a:t>सिस्टम द्वारा किआ हुआ काम ( वर्क डन ) है और </a:t>
            </a:r>
            <a:r>
              <a:rPr lang="en-IN" dirty="0"/>
              <a:t>Q </a:t>
            </a:r>
            <a:r>
              <a:rPr lang="hi-IN" dirty="0"/>
              <a:t>सिस्टम में संग्रहित ऊष्मा, तब</a:t>
            </a:r>
          </a:p>
          <a:p>
            <a:r>
              <a:rPr lang="el-GR" dirty="0"/>
              <a:t>Δ</a:t>
            </a:r>
            <a:r>
              <a:rPr lang="en-IN" dirty="0"/>
              <a:t>U = Q – W</a:t>
            </a:r>
          </a:p>
        </p:txBody>
      </p:sp>
      <p:sp>
        <p:nvSpPr>
          <p:cNvPr id="4" name="Rectangle 3"/>
          <p:cNvSpPr/>
          <p:nvPr/>
        </p:nvSpPr>
        <p:spPr>
          <a:xfrm>
            <a:off x="785786" y="5214950"/>
            <a:ext cx="8358214" cy="923330"/>
          </a:xfrm>
          <a:prstGeom prst="rect">
            <a:avLst/>
          </a:prstGeom>
        </p:spPr>
        <p:txBody>
          <a:bodyPr wrap="square">
            <a:spAutoFit/>
          </a:bodyPr>
          <a:lstStyle/>
          <a:p>
            <a:r>
              <a:rPr lang="hi-IN" dirty="0"/>
              <a:t>जहाँ </a:t>
            </a:r>
            <a:r>
              <a:rPr lang="el-GR" dirty="0"/>
              <a:t>Δ </a:t>
            </a:r>
            <a:r>
              <a:rPr lang="hi-IN" dirty="0"/>
              <a:t>बदलाव दर्शाता है।</a:t>
            </a:r>
          </a:p>
          <a:p>
            <a:r>
              <a:rPr lang="hi-IN" dirty="0"/>
              <a:t>याद रखा जाना चाहिए कि इस समीकरण में सिस्टम से निकलने वाली ऊष्मा को नेगेटिव (-) लिया जाता है और सिस्टम में जाने वाली ऊष्मा को पॉजिटिव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000108"/>
            <a:ext cx="6500858" cy="707886"/>
          </a:xfrm>
          <a:prstGeom prst="rect">
            <a:avLst/>
          </a:prstGeom>
        </p:spPr>
        <p:txBody>
          <a:bodyPr wrap="square">
            <a:spAutoFit/>
          </a:bodyPr>
          <a:lstStyle/>
          <a:p>
            <a:pPr algn="ctr"/>
            <a:r>
              <a:rPr lang="en-US" sz="2000" b="1" dirty="0" smtClean="0"/>
              <a:t>   </a:t>
            </a:r>
            <a:r>
              <a:rPr lang="hi-IN" sz="2000" b="1" dirty="0" smtClean="0"/>
              <a:t>ऊष्मागतिकी </a:t>
            </a:r>
            <a:r>
              <a:rPr lang="hi-IN" sz="2000" b="1" dirty="0"/>
              <a:t>का दूसरा </a:t>
            </a:r>
            <a:r>
              <a:rPr lang="hi-IN" sz="2000" b="1" dirty="0" smtClean="0"/>
              <a:t>नियम</a:t>
            </a:r>
            <a:endParaRPr lang="en-US" sz="2000" b="1" dirty="0" smtClean="0"/>
          </a:p>
          <a:p>
            <a:pPr algn="ctr"/>
            <a:r>
              <a:rPr lang="en-US" sz="2000" b="1" dirty="0" smtClean="0"/>
              <a:t>Second Law of Thermodynamics</a:t>
            </a:r>
            <a:endParaRPr lang="hi-IN" sz="2000" b="1" dirty="0"/>
          </a:p>
        </p:txBody>
      </p:sp>
      <p:pic>
        <p:nvPicPr>
          <p:cNvPr id="18434" name="Picture 2" descr="उष्मागतिकी का दूसरा नियम 2nd law of thermodynamics in hindi"/>
          <p:cNvPicPr>
            <a:picLocks noChangeAspect="1" noChangeArrowheads="1"/>
          </p:cNvPicPr>
          <p:nvPr/>
        </p:nvPicPr>
        <p:blipFill>
          <a:blip r:embed="rId2"/>
          <a:srcRect/>
          <a:stretch>
            <a:fillRect/>
          </a:stretch>
        </p:blipFill>
        <p:spPr bwMode="auto">
          <a:xfrm>
            <a:off x="155574" y="1857364"/>
            <a:ext cx="8488391" cy="421484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028343"/>
            <a:ext cx="8215370" cy="2862322"/>
          </a:xfrm>
          <a:prstGeom prst="rect">
            <a:avLst/>
          </a:prstGeom>
        </p:spPr>
        <p:txBody>
          <a:bodyPr wrap="square">
            <a:spAutoFit/>
          </a:bodyPr>
          <a:lstStyle/>
          <a:p>
            <a:r>
              <a:rPr lang="hi-IN" dirty="0"/>
              <a:t>समय के साथ मैटर और ऊर्जा की गुणवत्ता कम होती जाती है। उपयोग करने योग्य ऊर्जा को अनिवार्य रूप से हम उत्पादन, विकास और मरम्मत के लिए खर्च करते हैं।</a:t>
            </a:r>
          </a:p>
          <a:p>
            <a:r>
              <a:rPr lang="hi-IN" dirty="0"/>
              <a:t>इस प्रकिया में वह ऊर्जा अब उपयोग के योग्य नहीं रहती। यानी उपयोगी ऊर्जा अनुपयोगी बन खोती जा रही है। एंट्रोपी इसी अनुपयोगी ऊर्जा के माप को कहते हैं ( किसी बंद अथवा पृथक सिस्टम में)।</a:t>
            </a:r>
          </a:p>
          <a:p>
            <a:r>
              <a:rPr lang="hi-IN" dirty="0"/>
              <a:t>अनुपयोगी ऊर्जा बढ़ने से एंट्रोपी भी बढ़ रही है।</a:t>
            </a:r>
          </a:p>
          <a:p>
            <a:r>
              <a:rPr lang="hi-IN" dirty="0"/>
              <a:t>एंट्रोपी का दिमागी चित्र बनाने की लिए हम उसे अनियमितता या बिना कायदे जैसा सोच सकते हैं। जितनी ज्यादा अनियमितता, उतनी ज़्यादा एंट्रोपी।</a:t>
            </a:r>
          </a:p>
          <a:p>
            <a:r>
              <a:rPr lang="hi-IN" dirty="0"/>
              <a:t>उदाहरण के लिए, एक गैस की एंट्रोपी उसी तत्व के ठोस रूप की एंट्रोपी से ज़्यादा होती है, क्योंकि गैस के अणु ज़्यादा अनियमित होते हैं।</a:t>
            </a:r>
          </a:p>
        </p:txBody>
      </p:sp>
      <p:sp>
        <p:nvSpPr>
          <p:cNvPr id="3" name="Rectangle 2"/>
          <p:cNvSpPr/>
          <p:nvPr/>
        </p:nvSpPr>
        <p:spPr>
          <a:xfrm>
            <a:off x="428596" y="3857628"/>
            <a:ext cx="8001056" cy="2308324"/>
          </a:xfrm>
          <a:prstGeom prst="rect">
            <a:avLst/>
          </a:prstGeom>
        </p:spPr>
        <p:txBody>
          <a:bodyPr wrap="square">
            <a:spAutoFit/>
          </a:bodyPr>
          <a:lstStyle/>
          <a:p>
            <a:r>
              <a:rPr lang="hi-IN" dirty="0"/>
              <a:t>पहला कानून यह तो बताता है कि कोई विशेष प्रक्रिया होगी या नहीं। परंतु वह ये बताने में असमर्थ है कि वो प्रक्रिया स्वाभाविक रूप से होगी, या किसी बाहरी सहायता की आवश्यकता है।</a:t>
            </a:r>
          </a:p>
          <a:p>
            <a:r>
              <a:rPr lang="hi-IN" dirty="0"/>
              <a:t>दूसरा कानून कहता है कि विश्व की एंट्रोपी निरंतर, स्वाभाविक रूप से बढ़ती रहती है। यह कभी कम नहीं होती। यानी अगर विश्व की एंट्रोपी को दो अलग – अलग समय पर नापा जाए, तो दूसरी बार वो सदा ज़्यादा ही मिलेगी।</a:t>
            </a:r>
          </a:p>
          <a:p>
            <a:r>
              <a:rPr lang="hi-IN" dirty="0"/>
              <a:t>आदर्श स्थितियों में ( जब प्रतिवर्ती प्रक्रिया हो ), दोनो समय समान एंट्रोपी मिलेगी, यानी उसमे कोई बदलाव नहीं होगा।</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142984"/>
            <a:ext cx="7500990" cy="4247317"/>
          </a:xfrm>
          <a:prstGeom prst="rect">
            <a:avLst/>
          </a:prstGeom>
        </p:spPr>
        <p:txBody>
          <a:bodyPr wrap="square">
            <a:spAutoFit/>
          </a:bodyPr>
          <a:lstStyle/>
          <a:p>
            <a:r>
              <a:rPr lang="hi-IN" b="1" dirty="0"/>
              <a:t>ऊष्मागतिकी के दुसरे नियम के निष्कर्ष (</a:t>
            </a:r>
            <a:r>
              <a:rPr lang="en-IN" b="1" dirty="0"/>
              <a:t>result of 2nd law of thermodynamics </a:t>
            </a:r>
            <a:r>
              <a:rPr lang="en-IN" b="1" dirty="0" smtClean="0"/>
              <a:t>)</a:t>
            </a:r>
            <a:endParaRPr lang="en-IN" b="1" dirty="0"/>
          </a:p>
          <a:p>
            <a:endParaRPr lang="en-US" dirty="0" smtClean="0"/>
          </a:p>
          <a:p>
            <a:pPr marL="342900" indent="-342900">
              <a:buFont typeface="+mj-lt"/>
              <a:buAutoNum type="arabicPeriod"/>
            </a:pPr>
            <a:r>
              <a:rPr lang="hi-IN" dirty="0" smtClean="0"/>
              <a:t>ऊष्मा </a:t>
            </a:r>
            <a:r>
              <a:rPr lang="hi-IN" dirty="0"/>
              <a:t>को पूर्ण रूप से वर्क (काम) मे कभी परिवर्तित नहीं किया जा सकता। ऊष्मा को वर्क में परिवर्तित करने की प्रक्रिया में कुछ ऊष्मा हमेशा ही बर्बाद हो जाती है। यह हीट इंजन में भी देखने मिलता है</a:t>
            </a:r>
            <a:r>
              <a:rPr lang="hi-IN" dirty="0" smtClean="0"/>
              <a:t>।</a:t>
            </a:r>
            <a:endParaRPr lang="en-US" dirty="0" smtClean="0"/>
          </a:p>
          <a:p>
            <a:pPr marL="342900" indent="-342900">
              <a:buFont typeface="+mj-lt"/>
              <a:buAutoNum type="arabicPeriod"/>
            </a:pPr>
            <a:endParaRPr lang="hi-IN" dirty="0"/>
          </a:p>
          <a:p>
            <a:pPr marL="342900" indent="-342900">
              <a:buFont typeface="+mj-lt"/>
              <a:buAutoNum type="arabicPeriod"/>
            </a:pPr>
            <a:r>
              <a:rPr lang="hi-IN" dirty="0" smtClean="0"/>
              <a:t>ऐसे </a:t>
            </a:r>
            <a:r>
              <a:rPr lang="hi-IN" dirty="0"/>
              <a:t>किसी यंत्र का निर्माण असंभव है जो ऊष्मा का एक चक्रीय प्रक्रिया द्वारा किसी शीतल वस्तु से गर्म वस्तु में स्थानांतरण करे। ऐसा करने हेतु किसी बाहरी बल का काम (वर्क) करना आवश्यक है। क्योंकि ऊष्मा अनायास केवल गर्म से शीतल वस्तु की ओर बहती है। यह रेफ्रीजिरेटर और हीट पंप में देखने मिलता है</a:t>
            </a:r>
            <a:r>
              <a:rPr lang="hi-IN" dirty="0" smtClean="0"/>
              <a:t>।</a:t>
            </a:r>
            <a:endParaRPr lang="en-US" dirty="0" smtClean="0"/>
          </a:p>
          <a:p>
            <a:pPr marL="342900" indent="-342900">
              <a:buFont typeface="+mj-lt"/>
              <a:buAutoNum type="arabicPeriod"/>
            </a:pPr>
            <a:endParaRPr lang="hi-IN" dirty="0"/>
          </a:p>
          <a:p>
            <a:pPr marL="342900" indent="-342900">
              <a:buFont typeface="+mj-lt"/>
              <a:buAutoNum type="arabicPeriod"/>
            </a:pPr>
            <a:r>
              <a:rPr lang="hi-IN" dirty="0"/>
              <a:t>स्वाभाविक रूप से होने वाली थर्मोडाइनैमिक्स की सारी प्रक्रियाएँ इर्रिवर्सिबल ( जिन्हें उल्टा न जा सके ) होती हैं।</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1071</Words>
  <Application>Microsoft Office PowerPoint</Application>
  <PresentationFormat>On-screen Show (4:3)</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A PPT ON BASIC OF MECHANICAL AND ELECTRICAL ENGINEERING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Exam Cell</dc:creator>
  <cp:lastModifiedBy>Exam Cell</cp:lastModifiedBy>
  <cp:revision>12</cp:revision>
  <dcterms:created xsi:type="dcterms:W3CDTF">2022-02-22T01:47:22Z</dcterms:created>
  <dcterms:modified xsi:type="dcterms:W3CDTF">2022-02-22T02:45:39Z</dcterms:modified>
</cp:coreProperties>
</file>